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71" r:id="rId6"/>
    <p:sldId id="261" r:id="rId7"/>
    <p:sldId id="272" r:id="rId8"/>
    <p:sldId id="262" r:id="rId9"/>
    <p:sldId id="263" r:id="rId10"/>
    <p:sldId id="273" r:id="rId11"/>
    <p:sldId id="264" r:id="rId12"/>
    <p:sldId id="265" r:id="rId13"/>
    <p:sldId id="266" r:id="rId14"/>
    <p:sldId id="267" r:id="rId15"/>
    <p:sldId id="258" r:id="rId1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C100"/>
    <a:srgbClr val="CCFFFF"/>
    <a:srgbClr val="6C320A"/>
    <a:srgbClr val="0099FF"/>
    <a:srgbClr val="A800A8"/>
    <a:srgbClr val="FFCCFF"/>
    <a:srgbClr val="FFFFB9"/>
    <a:srgbClr val="E6FFCD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2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สไลด์ชื่อเรื่อ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2519" y="2631123"/>
            <a:ext cx="7829550" cy="2387600"/>
          </a:xfrm>
        </p:spPr>
        <p:txBody>
          <a:bodyPr anchor="b"/>
          <a:lstStyle>
            <a:lvl1pPr algn="l">
              <a:defRPr sz="6000" b="1" cap="none" spc="0">
                <a:ln w="12700">
                  <a:solidFill>
                    <a:schemeClr val="bg1"/>
                  </a:solidFill>
                </a:ln>
                <a:solidFill>
                  <a:srgbClr val="0099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th-TH" dirty="0"/>
              <a:t>คลิกเพื่อแก้ไขสไตล์ชื่อเรื่องต้นแบบ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980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E8F7-B39C-4154-9D11-B3B8F04304E8}" type="datetimeFigureOut">
              <a:rPr lang="th-TH" smtClean="0"/>
              <a:t>27/07/64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79D3-DD17-4077-B127-24AE423675D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97427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E8F7-B39C-4154-9D11-B3B8F04304E8}" type="datetimeFigureOut">
              <a:rPr lang="th-TH" smtClean="0"/>
              <a:t>27/07/64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79D3-DD17-4077-B127-24AE423675D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0934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E8F7-B39C-4154-9D11-B3B8F04304E8}" type="datetimeFigureOut">
              <a:rPr lang="th-TH" smtClean="0"/>
              <a:t>27/07/64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79D3-DD17-4077-B127-24AE423675D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8094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E8F7-B39C-4154-9D11-B3B8F04304E8}" type="datetimeFigureOut">
              <a:rPr lang="th-TH" smtClean="0"/>
              <a:t>27/07/64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79D3-DD17-4077-B127-24AE423675D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48494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E8F7-B39C-4154-9D11-B3B8F04304E8}" type="datetimeFigureOut">
              <a:rPr lang="th-TH" smtClean="0"/>
              <a:t>27/07/64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79D3-DD17-4077-B127-24AE423675D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41170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E8F7-B39C-4154-9D11-B3B8F04304E8}" type="datetimeFigureOut">
              <a:rPr lang="th-TH" smtClean="0"/>
              <a:t>27/07/64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79D3-DD17-4077-B127-24AE423675D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656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E8F7-B39C-4154-9D11-B3B8F04304E8}" type="datetimeFigureOut">
              <a:rPr lang="th-TH" smtClean="0"/>
              <a:t>27/07/64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79D3-DD17-4077-B127-24AE423675D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9207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E8F7-B39C-4154-9D11-B3B8F04304E8}" type="datetimeFigureOut">
              <a:rPr lang="th-TH" smtClean="0"/>
              <a:t>27/07/64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79D3-DD17-4077-B127-24AE423675D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76113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E8F7-B39C-4154-9D11-B3B8F04304E8}" type="datetimeFigureOut">
              <a:rPr lang="th-TH" smtClean="0"/>
              <a:t>27/07/64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79D3-DD17-4077-B127-24AE423675D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20187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E8F7-B39C-4154-9D11-B3B8F04304E8}" type="datetimeFigureOut">
              <a:rPr lang="th-TH" smtClean="0"/>
              <a:t>27/07/64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79D3-DD17-4077-B127-24AE423675D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02359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2589" y="136527"/>
            <a:ext cx="8063345" cy="8794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dirty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43000"/>
            <a:ext cx="7886700" cy="5033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DilleniaUPC" panose="02020603050405020304" pitchFamily="18" charset="-34"/>
              </a:defRPr>
            </a:lvl1pPr>
          </a:lstStyle>
          <a:p>
            <a:fld id="{132CE8F7-B39C-4154-9D11-B3B8F04304E8}" type="datetimeFigureOut">
              <a:rPr lang="th-TH" smtClean="0"/>
              <a:pPr/>
              <a:t>27/07/64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DilleniaUPC" panose="02020603050405020304" pitchFamily="18" charset="-34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DilleniaUPC" panose="02020603050405020304" pitchFamily="18" charset="-34"/>
              </a:defRPr>
            </a:lvl1pPr>
          </a:lstStyle>
          <a:p>
            <a:fld id="{E8DD79D3-DD17-4077-B127-24AE423675D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5846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ln>
            <a:solidFill>
              <a:srgbClr val="0070C0"/>
            </a:solidFill>
          </a:ln>
          <a:solidFill>
            <a:srgbClr val="0099FF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DilleniaUPC" panose="02020603050405020304" pitchFamily="18" charset="-34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DilleniaUPC" panose="02020603050405020304" pitchFamily="18" charset="-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DilleniaUPC" panose="02020603050405020304" pitchFamily="18" charset="-34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DilleniaUPC" panose="02020603050405020304" pitchFamily="18" charset="-34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DilleniaUPC" panose="02020603050405020304" pitchFamily="18" charset="-34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DilleniaUPC" panose="02020603050405020304" pitchFamily="18" charset="-34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and Round Single Corner Rectangle 3"/>
          <p:cNvSpPr/>
          <p:nvPr/>
        </p:nvSpPr>
        <p:spPr>
          <a:xfrm>
            <a:off x="123825" y="1126273"/>
            <a:ext cx="7905053" cy="3568390"/>
          </a:xfrm>
          <a:prstGeom prst="snipRoundRect">
            <a:avLst>
              <a:gd name="adj1" fmla="val 16667"/>
              <a:gd name="adj2" fmla="val 46354"/>
            </a:avLst>
          </a:prstGeom>
          <a:solidFill>
            <a:schemeClr val="accent4">
              <a:alpha val="22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23825" y="1485900"/>
            <a:ext cx="8118244" cy="2943225"/>
          </a:xfrm>
        </p:spPr>
        <p:txBody>
          <a:bodyPr anchor="t">
            <a:noAutofit/>
          </a:bodyPr>
          <a:lstStyle/>
          <a:p>
            <a:r>
              <a:rPr lang="th-TH" sz="72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กลยุทธ์การแก้ไขปัญหา</a:t>
            </a:r>
            <a:br>
              <a:rPr lang="th-TH" sz="72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r>
              <a:rPr lang="th-TH" sz="72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กรณี</a:t>
            </a:r>
            <a:br>
              <a:rPr lang="th-TH" sz="72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r>
              <a:rPr lang="th-TH" sz="72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การประสานงานระหว่างหน่วยงาน</a:t>
            </a:r>
            <a:endParaRPr lang="th-TH" sz="7200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4294967295"/>
          </p:nvPr>
        </p:nvSpPr>
        <p:spPr>
          <a:xfrm>
            <a:off x="747132" y="5230812"/>
            <a:ext cx="8117706" cy="155098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h-TH" sz="40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ศาสตราจารย์ ดร.สมบัติ ธำรงธัญวงศ์</a:t>
            </a:r>
          </a:p>
          <a:p>
            <a:pPr marL="0" indent="0" algn="ctr">
              <a:buNone/>
            </a:pPr>
            <a:r>
              <a:rPr lang="th-TH" sz="40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อธิการบดีมหาวิทยาลัยวลัยลักษณ์</a:t>
            </a:r>
            <a:endParaRPr lang="th-TH" sz="4000" b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6610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9502" y="1010376"/>
            <a:ext cx="8519532" cy="5861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th-TH" sz="4400" b="1" dirty="0">
                <a:solidFill>
                  <a:srgbClr val="6C3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3.2 การเปลี่ยนแปลงที่เกิดจากปัจจัยภายใน</a:t>
            </a:r>
            <a:r>
              <a:rPr lang="th-TH" sz="4400" b="1" dirty="0" smtClean="0">
                <a:solidFill>
                  <a:srgbClr val="6C3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องค์การ </a:t>
            </a:r>
            <a:r>
              <a:rPr lang="th-TH" sz="2400" b="1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(ต่อ)</a:t>
            </a:r>
            <a:endParaRPr lang="en-US" sz="2400" b="1" dirty="0">
              <a:solidFill>
                <a:srgbClr val="00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714375" indent="-446088">
              <a:lnSpc>
                <a:spcPct val="107000"/>
              </a:lnSpc>
            </a:pPr>
            <a:r>
              <a:rPr lang="th-TH" sz="4400" b="1" dirty="0" smtClean="0">
                <a:solidFill>
                  <a:srgbClr val="6C3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6</a:t>
            </a:r>
            <a:r>
              <a:rPr lang="th-TH" sz="4400" b="1" dirty="0">
                <a:solidFill>
                  <a:srgbClr val="6C3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) ผู้นำต้องเป็นผู้กำกับติดตามการเปลี่ยนแปลงอย่างใกล้ชิด</a:t>
            </a:r>
            <a:endParaRPr lang="en-US" sz="4400" b="1" dirty="0">
              <a:solidFill>
                <a:srgbClr val="6C320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714375" indent="-446088">
              <a:lnSpc>
                <a:spcPct val="107000"/>
              </a:lnSpc>
            </a:pPr>
            <a:r>
              <a:rPr lang="th-TH" sz="4400" b="1" dirty="0">
                <a:solidFill>
                  <a:srgbClr val="6C3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7) ผู้นำต้องมีความพร้อมในการแก้ไขปัญหาอุปสรรคของการเปลี่ยนแปลงอย่างรวดเร็วทันการ</a:t>
            </a:r>
            <a:endParaRPr lang="en-US" sz="4400" b="1" dirty="0">
              <a:solidFill>
                <a:srgbClr val="6C320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714375" indent="-446088">
              <a:lnSpc>
                <a:spcPct val="107000"/>
              </a:lnSpc>
            </a:pPr>
            <a:r>
              <a:rPr lang="th-TH" sz="4400" b="1" dirty="0">
                <a:solidFill>
                  <a:srgbClr val="6C3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8) ผู้นำต้องจัดสรรทรัพยากรเพื่อสนับสนุนการเปลี่ยนแปลงอย่างเหมาะสม</a:t>
            </a:r>
            <a:endParaRPr lang="en-US" sz="4400" b="1" dirty="0">
              <a:solidFill>
                <a:srgbClr val="6C320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714375" indent="-446088">
              <a:lnSpc>
                <a:spcPct val="107000"/>
              </a:lnSpc>
            </a:pPr>
            <a:r>
              <a:rPr lang="th-TH" sz="4400" b="1" dirty="0">
                <a:solidFill>
                  <a:srgbClr val="6C3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9) ผู้นำต้องมีทักษะในการบริหารการเปลี่ยนแปลง</a:t>
            </a:r>
            <a:endParaRPr lang="en-US" sz="4400" b="1" dirty="0">
              <a:solidFill>
                <a:srgbClr val="6C320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479502" y="236886"/>
            <a:ext cx="8604113" cy="879474"/>
          </a:xfrm>
          <a:solidFill>
            <a:srgbClr val="FFCCFF">
              <a:alpha val="45882"/>
            </a:srgbClr>
          </a:solidFill>
        </p:spPr>
        <p:txBody>
          <a:bodyPr anchor="t">
            <a:noAutofit/>
          </a:bodyPr>
          <a:lstStyle/>
          <a:p>
            <a:r>
              <a:rPr lang="th-TH" sz="540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ผู้นำกับการเปลี่ยนแปลง</a:t>
            </a:r>
            <a:endParaRPr lang="th-TH" sz="5400" dirty="0">
              <a:ln>
                <a:noFill/>
              </a:ln>
              <a:solidFill>
                <a:schemeClr val="bg2">
                  <a:lumMod val="1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93340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9502" y="1020421"/>
            <a:ext cx="8664498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500"/>
              </a:lnSpc>
            </a:pPr>
            <a:r>
              <a:rPr lang="th-TH" sz="4400" b="1" dirty="0">
                <a:solidFill>
                  <a:srgbClr val="6C3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3.3 ผู้นำกับการบริหารการเปลี่ยนแปลง</a:t>
            </a:r>
            <a:endParaRPr lang="en-US" sz="4400" b="1" dirty="0">
              <a:solidFill>
                <a:srgbClr val="6C320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714375" indent="-446088">
              <a:lnSpc>
                <a:spcPts val="4500"/>
              </a:lnSpc>
            </a:pPr>
            <a:r>
              <a:rPr lang="th-TH" sz="4400" b="1" dirty="0">
                <a:solidFill>
                  <a:srgbClr val="6C3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1) ผู้นำคือจุดเริ่มต้นของการเปลี่ยนแปลง</a:t>
            </a:r>
            <a:endParaRPr lang="en-US" sz="4400" b="1" dirty="0">
              <a:solidFill>
                <a:srgbClr val="6C320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714375" indent="-446088">
              <a:lnSpc>
                <a:spcPts val="4500"/>
              </a:lnSpc>
            </a:pPr>
            <a:r>
              <a:rPr lang="th-TH" sz="4400" b="1" dirty="0">
                <a:solidFill>
                  <a:srgbClr val="6C3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2) ผู้นำต้องเป็นแบบอย่างของการเปลี่ยนแปลง</a:t>
            </a:r>
            <a:endParaRPr lang="en-US" sz="4400" b="1" dirty="0">
              <a:solidFill>
                <a:srgbClr val="6C320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714375" indent="-446088">
              <a:lnSpc>
                <a:spcPts val="4500"/>
              </a:lnSpc>
            </a:pPr>
            <a:r>
              <a:rPr lang="th-TH" sz="4400" b="1" dirty="0">
                <a:solidFill>
                  <a:srgbClr val="6C3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3) ผู้นำต้องสร้างแกนนำในการเปลี่ยนแปลง</a:t>
            </a:r>
            <a:endParaRPr lang="en-US" sz="4400" b="1" dirty="0">
              <a:solidFill>
                <a:srgbClr val="6C320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714375" indent="-446088">
              <a:lnSpc>
                <a:spcPts val="4500"/>
              </a:lnSpc>
            </a:pPr>
            <a:r>
              <a:rPr lang="th-TH" sz="4400" b="1" dirty="0">
                <a:solidFill>
                  <a:srgbClr val="6C3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4) การเปลี่ยนแปลงเกิดจากพลังของการทำงานเป็นทีม</a:t>
            </a:r>
            <a:endParaRPr lang="en-US" sz="4400" b="1" dirty="0">
              <a:solidFill>
                <a:srgbClr val="6C320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714375" indent="-446088">
              <a:lnSpc>
                <a:spcPts val="4500"/>
              </a:lnSpc>
            </a:pPr>
            <a:r>
              <a:rPr lang="th-TH" sz="4400" b="1" dirty="0">
                <a:solidFill>
                  <a:srgbClr val="6C3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5) ผู้นำต้องมีความรอบรู้เกี่ยวกับการเปลี่ยนแปลงที่เกิดขึ้นภายนอกองค์การตลอดเวลา</a:t>
            </a:r>
            <a:endParaRPr lang="en-US" sz="4400" b="1" dirty="0">
              <a:solidFill>
                <a:srgbClr val="6C320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714375" indent="-446088">
              <a:lnSpc>
                <a:spcPts val="4500"/>
              </a:lnSpc>
            </a:pPr>
            <a:r>
              <a:rPr lang="th-TH" sz="4400" b="1" dirty="0">
                <a:solidFill>
                  <a:srgbClr val="6C3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6) ผู้นำต้องปรับตัวให้ก้าวหน้าและทันต่อการเปลี่ยนแปลง</a:t>
            </a:r>
            <a:endParaRPr lang="en-US" sz="4400" b="1" dirty="0">
              <a:solidFill>
                <a:srgbClr val="6C320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714375" indent="-446088">
              <a:lnSpc>
                <a:spcPts val="4500"/>
              </a:lnSpc>
            </a:pPr>
            <a:r>
              <a:rPr lang="th-TH" sz="4400" b="1" dirty="0">
                <a:solidFill>
                  <a:srgbClr val="6C3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7) ผู้นำต้องบริหารเชิงรุก</a:t>
            </a:r>
            <a:endParaRPr lang="en-US" sz="4400" b="1" dirty="0">
              <a:solidFill>
                <a:srgbClr val="6C320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479502" y="181131"/>
            <a:ext cx="8604113" cy="879474"/>
          </a:xfrm>
          <a:solidFill>
            <a:srgbClr val="FFCCFF">
              <a:alpha val="45882"/>
            </a:srgbClr>
          </a:solidFill>
        </p:spPr>
        <p:txBody>
          <a:bodyPr anchor="t">
            <a:noAutofit/>
          </a:bodyPr>
          <a:lstStyle/>
          <a:p>
            <a:r>
              <a:rPr lang="th-TH" sz="540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ผู้นำกับการเปลี่ยนแปลง</a:t>
            </a:r>
            <a:endParaRPr lang="th-TH" sz="5400" dirty="0">
              <a:ln>
                <a:noFill/>
              </a:ln>
              <a:solidFill>
                <a:schemeClr val="bg2">
                  <a:lumMod val="1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48667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886"/>
            <a:ext cx="8578735" cy="879474"/>
          </a:xfrm>
          <a:solidFill>
            <a:srgbClr val="CCFFFF">
              <a:alpha val="45000"/>
            </a:srgbClr>
          </a:solidFill>
        </p:spPr>
        <p:txBody>
          <a:bodyPr>
            <a:noAutofit/>
          </a:bodyPr>
          <a:lstStyle/>
          <a:p>
            <a:r>
              <a:rPr lang="th-TH" sz="5400" dirty="0">
                <a:ln>
                  <a:noFill/>
                </a:ln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การประสานความร่วมมือ </a:t>
            </a:r>
            <a:r>
              <a:rPr lang="en-US" sz="5400" dirty="0">
                <a:ln>
                  <a:noFill/>
                </a:ln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(Cooperation</a:t>
            </a:r>
            <a:r>
              <a:rPr lang="en-US" sz="5400" dirty="0" smtClean="0">
                <a:ln>
                  <a:noFill/>
                </a:ln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en-US" sz="5400" dirty="0">
              <a:ln>
                <a:noFill/>
              </a:ln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318103"/>
            <a:ext cx="8578734" cy="4424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4.1 </a:t>
            </a:r>
            <a:r>
              <a:rPr lang="th-TH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การประสานแบบเป็นทางการ </a:t>
            </a:r>
            <a:endParaRPr lang="th-TH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623888" algn="l"/>
              </a:tabLst>
            </a:pPr>
            <a:r>
              <a:rPr lang="th-TH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Formal Cooperation)</a:t>
            </a:r>
          </a:p>
          <a:p>
            <a:pPr marL="714375" indent="-446088">
              <a:lnSpc>
                <a:spcPct val="107000"/>
              </a:lnSpc>
              <a:spcAft>
                <a:spcPts val="800"/>
              </a:spcAft>
            </a:pPr>
            <a:r>
              <a:rPr lang="th-TH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1) โดยใช้หนังสือเป็นเอกสารสำคัญ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714375" indent="-446088">
              <a:lnSpc>
                <a:spcPct val="107000"/>
              </a:lnSpc>
              <a:spcAft>
                <a:spcPts val="800"/>
              </a:spcAft>
            </a:pPr>
            <a:r>
              <a:rPr lang="th-TH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2) โดยการประชุมอย่างเป็นทางการ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714375" indent="-446088">
              <a:lnSpc>
                <a:spcPct val="107000"/>
              </a:lnSpc>
              <a:spcAft>
                <a:spcPts val="800"/>
              </a:spcAft>
            </a:pPr>
            <a:r>
              <a:rPr lang="th-TH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3) โดยการสื่อสารตามลำดับชั้น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48764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20339"/>
            <a:ext cx="8578735" cy="5859966"/>
          </a:xfrm>
        </p:spPr>
        <p:txBody>
          <a:bodyPr>
            <a:noAutofit/>
          </a:bodyPr>
          <a:lstStyle/>
          <a:p>
            <a:pPr marL="623888" indent="-623888">
              <a:spcBef>
                <a:spcPts val="0"/>
              </a:spcBef>
              <a:buNone/>
            </a:pPr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4.2 การประสานแบบไม่เป็นทางการ </a:t>
            </a:r>
            <a:endParaRPr lang="th-TH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623888" indent="-623888">
              <a:spcBef>
                <a:spcPts val="0"/>
              </a:spcBef>
              <a:buNone/>
            </a:pPr>
            <a:r>
              <a:rPr lang="th-TH" sz="4400" b="1" dirty="0">
                <a:solidFill>
                  <a:srgbClr val="EEC1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4400" b="1" dirty="0" smtClean="0">
                <a:solidFill>
                  <a:srgbClr val="EEC1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4400" b="1" dirty="0">
                <a:solidFill>
                  <a:srgbClr val="EEC1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Informal Cooperation)</a:t>
            </a:r>
          </a:p>
          <a:p>
            <a:pPr marL="714375" indent="-446088">
              <a:lnSpc>
                <a:spcPts val="4500"/>
              </a:lnSpc>
              <a:spcBef>
                <a:spcPts val="0"/>
              </a:spcBef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) การติดต่อโดยช่องทางส่วนตัว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714375" indent="-446088">
              <a:lnSpc>
                <a:spcPts val="4500"/>
              </a:lnSpc>
              <a:spcBef>
                <a:spcPts val="0"/>
              </a:spcBef>
              <a:buNone/>
            </a:pPr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2) การใช้สื่อไม่เป็นทางการในการแนะนำตัว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714375" indent="-446088">
              <a:lnSpc>
                <a:spcPts val="4500"/>
              </a:lnSpc>
              <a:spcBef>
                <a:spcPts val="0"/>
              </a:spcBef>
              <a:buNone/>
            </a:pPr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3) การปรึกษาความเป็นไปได้ ก่อนที่จะติดต่อเป็นทางการ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714375" indent="-446088">
              <a:lnSpc>
                <a:spcPts val="4500"/>
              </a:lnSpc>
              <a:spcBef>
                <a:spcPts val="0"/>
              </a:spcBef>
              <a:buNone/>
            </a:pPr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4) การขอเข้าพบเพื่อแนะนำตัว และขอปรึกษาแบบไม่เป็นทางการ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714375" indent="-446088">
              <a:lnSpc>
                <a:spcPts val="4500"/>
              </a:lnSpc>
              <a:spcBef>
                <a:spcPts val="0"/>
              </a:spcBef>
              <a:buNone/>
            </a:pPr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5) การมีผู้แนะนำในการเริ่มต้นสื่อสาร เพื่อไม่ให้รู้สึกเป็นคนแปลกหน้า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36886"/>
            <a:ext cx="8578735" cy="879474"/>
          </a:xfrm>
          <a:solidFill>
            <a:srgbClr val="CCFFFF">
              <a:alpha val="45000"/>
            </a:srgbClr>
          </a:solidFill>
        </p:spPr>
        <p:txBody>
          <a:bodyPr>
            <a:noAutofit/>
          </a:bodyPr>
          <a:lstStyle/>
          <a:p>
            <a:r>
              <a:rPr lang="th-TH" sz="5400" dirty="0">
                <a:ln>
                  <a:noFill/>
                </a:ln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การประสานความร่วมมือ </a:t>
            </a:r>
            <a:r>
              <a:rPr lang="en-US" sz="5400" dirty="0">
                <a:ln>
                  <a:noFill/>
                </a:ln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(Cooperation</a:t>
            </a:r>
            <a:r>
              <a:rPr lang="en-US" sz="5400" dirty="0" smtClean="0">
                <a:ln>
                  <a:noFill/>
                </a:ln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en-US" sz="5400" dirty="0">
              <a:ln>
                <a:noFill/>
              </a:ln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6296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199" y="1045857"/>
            <a:ext cx="8578735" cy="606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3888" indent="-623888">
              <a:lnSpc>
                <a:spcPct val="107000"/>
              </a:lnSpc>
            </a:pPr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4.3 ความสัมพันธ์ระหว่างการประสานงานแบบเป็นทางการและไม่เป็นทางการ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714375" indent="-446088">
              <a:lnSpc>
                <a:spcPct val="107000"/>
              </a:lnSpc>
            </a:pPr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1) ตรวจสอบความชัดเจนและแนวทางแก้ไขปัญหาโดยการประสานงานแบบไม่เป็นทางการให้เรียบร้อย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714375" indent="-446088">
              <a:lnSpc>
                <a:spcPct val="107000"/>
              </a:lnSpc>
            </a:pPr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2) ใช้การประสานงานแบบเป็นทางการต่อจากการประสานงานแบบไม่เป็นทางการ เช่น การส่งหนังสือเพื่อขอความร่วมมือ เป็นต้น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36886"/>
            <a:ext cx="8578735" cy="879474"/>
          </a:xfrm>
          <a:solidFill>
            <a:srgbClr val="CCFFFF">
              <a:alpha val="45000"/>
            </a:srgbClr>
          </a:solidFill>
        </p:spPr>
        <p:txBody>
          <a:bodyPr>
            <a:noAutofit/>
          </a:bodyPr>
          <a:lstStyle/>
          <a:p>
            <a:r>
              <a:rPr lang="th-TH" sz="5400" dirty="0">
                <a:ln>
                  <a:noFill/>
                </a:ln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การประสานความร่วมมือ </a:t>
            </a:r>
            <a:r>
              <a:rPr lang="en-US" sz="5400" dirty="0">
                <a:ln>
                  <a:noFill/>
                </a:ln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(Cooperation</a:t>
            </a:r>
            <a:r>
              <a:rPr lang="en-US" sz="5400" dirty="0" smtClean="0">
                <a:ln>
                  <a:noFill/>
                </a:ln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en-US" sz="5400" dirty="0">
              <a:ln>
                <a:noFill/>
              </a:ln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64824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>
            <a:extLst>
              <a:ext uri="{FF2B5EF4-FFF2-40B4-BE49-F238E27FC236}">
                <a16:creationId xmlns:a16="http://schemas.microsoft.com/office/drawing/2014/main" id="{78F2FA92-08C9-481F-9636-FB233E7038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367186" y="706144"/>
            <a:ext cx="6588808" cy="2387600"/>
          </a:xfrm>
        </p:spPr>
        <p:txBody>
          <a:bodyPr>
            <a:noAutofit/>
          </a:bodyPr>
          <a:lstStyle/>
          <a:p>
            <a:r>
              <a:rPr lang="th-TH" sz="15000" dirty="0">
                <a:solidFill>
                  <a:srgbClr val="EEC100"/>
                </a:solidFill>
              </a:rPr>
              <a:t>ขอขอบคุณ</a:t>
            </a:r>
          </a:p>
        </p:txBody>
      </p:sp>
    </p:spTree>
    <p:extLst>
      <p:ext uri="{BB962C8B-B14F-4D97-AF65-F5344CB8AC3E}">
        <p14:creationId xmlns:p14="http://schemas.microsoft.com/office/powerpoint/2010/main" val="182280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67629" y="1098396"/>
            <a:ext cx="8703843" cy="5759604"/>
          </a:xfrm>
        </p:spPr>
        <p:txBody>
          <a:bodyPr>
            <a:noAutofit/>
          </a:bodyPr>
          <a:lstStyle/>
          <a:p>
            <a:pPr marL="892175" indent="-714375">
              <a:buNone/>
            </a:pPr>
            <a:r>
              <a:rPr lang="en-US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1.1 </a:t>
            </a:r>
            <a:r>
              <a:rPr lang="th-TH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ผู้นำคือผู้ที่มีอำนาจสูงสุดขององค์การ </a:t>
            </a:r>
            <a:r>
              <a:rPr lang="th-TH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en-US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4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Chief Executive Officer – CEO)</a:t>
            </a:r>
          </a:p>
          <a:p>
            <a:pPr marL="1081088" indent="-546100">
              <a:buNone/>
            </a:pPr>
            <a:r>
              <a:rPr lang="en-US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) ความรุ่งโรจน์หรือเสื่อมทรุดขององค์การขึ้นอยู่กับภาวะผู้นำ </a:t>
            </a:r>
            <a:r>
              <a:rPr lang="en-US" sz="4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(Leadership)</a:t>
            </a:r>
            <a:r>
              <a:rPr lang="en-US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ของผู้นำ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1081088" indent="-546100">
              <a:buNone/>
            </a:pPr>
            <a:r>
              <a:rPr lang="th-TH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2) ผู้นำที่มีภาวะผู้นำสูงจะนำพาองค์กรสู่ความรุ่งโรจน์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1081088" indent="-546100">
              <a:buNone/>
            </a:pPr>
            <a:r>
              <a:rPr lang="th-TH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3) ผู้นำที่ไร้ภาวะผู้นำ จะนำพาองค์การสู่ความเสื่อมทรุด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479502" y="281490"/>
            <a:ext cx="8604113" cy="879474"/>
          </a:xfrm>
          <a:solidFill>
            <a:srgbClr val="FFFFB9">
              <a:alpha val="38000"/>
            </a:srgbClr>
          </a:solidFill>
        </p:spPr>
        <p:txBody>
          <a:bodyPr anchor="t">
            <a:noAutofit/>
          </a:bodyPr>
          <a:lstStyle/>
          <a:p>
            <a:r>
              <a:rPr lang="th-TH" sz="5400" dirty="0">
                <a:ln>
                  <a:noFill/>
                </a:ln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5400" dirty="0" smtClean="0">
                <a:ln>
                  <a:noFill/>
                </a:ln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ผู้นำ </a:t>
            </a:r>
            <a:r>
              <a:rPr lang="en-US" sz="4800" dirty="0">
                <a:ln>
                  <a:noFill/>
                </a:ln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(Leader)</a:t>
            </a:r>
            <a:r>
              <a:rPr lang="en-US" sz="5400" dirty="0">
                <a:ln>
                  <a:noFill/>
                </a:ln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5400" dirty="0">
                <a:ln>
                  <a:noFill/>
                </a:ln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กับองค์การ </a:t>
            </a:r>
            <a:r>
              <a:rPr lang="en-US" sz="4800" dirty="0">
                <a:ln>
                  <a:noFill/>
                </a:ln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(Organization</a:t>
            </a:r>
            <a:r>
              <a:rPr lang="en-US" sz="4800" dirty="0" smtClean="0">
                <a:ln>
                  <a:noFill/>
                </a:ln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sz="5400" dirty="0">
              <a:ln>
                <a:noFill/>
              </a:ln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3860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502" y="1271239"/>
            <a:ext cx="8461461" cy="4923688"/>
          </a:xfrm>
        </p:spPr>
        <p:txBody>
          <a:bodyPr/>
          <a:lstStyle/>
          <a:p>
            <a:pPr marL="0" indent="0">
              <a:buNone/>
            </a:pPr>
            <a:r>
              <a:rPr lang="th-TH" sz="4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1.2 ภาวะผู้นำ เกิดจาก</a:t>
            </a:r>
            <a:endParaRPr lang="en-US" sz="4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714375" indent="0">
              <a:buNone/>
            </a:pPr>
            <a:r>
              <a:rPr lang="th-TH" sz="4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1) พรสวรรค์ เป็นคุณสมบัติที่มีมาแต่กำเนิด</a:t>
            </a:r>
            <a:endParaRPr lang="en-US" sz="4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1260475" indent="-546100">
              <a:buNone/>
            </a:pPr>
            <a:r>
              <a:rPr lang="th-TH" sz="4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2) พรแสวง เป็นคุณสมบัติที่เกิดจากการพัฒนาตนเอง</a:t>
            </a:r>
            <a:endParaRPr lang="en-US" sz="4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en-US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479502" y="281490"/>
            <a:ext cx="8604113" cy="879474"/>
          </a:xfrm>
          <a:solidFill>
            <a:srgbClr val="FFFFB9">
              <a:alpha val="38000"/>
            </a:srgbClr>
          </a:solidFill>
        </p:spPr>
        <p:txBody>
          <a:bodyPr anchor="t">
            <a:noAutofit/>
          </a:bodyPr>
          <a:lstStyle/>
          <a:p>
            <a:r>
              <a:rPr lang="th-TH" sz="5400" dirty="0">
                <a:ln>
                  <a:noFill/>
                </a:ln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5400" dirty="0" smtClean="0">
                <a:ln>
                  <a:noFill/>
                </a:ln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ผู้นำ </a:t>
            </a:r>
            <a:r>
              <a:rPr lang="en-US" sz="4800" dirty="0">
                <a:ln>
                  <a:noFill/>
                </a:ln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(Leader)</a:t>
            </a:r>
            <a:r>
              <a:rPr lang="en-US" sz="5400" dirty="0">
                <a:ln>
                  <a:noFill/>
                </a:ln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5400" dirty="0">
                <a:ln>
                  <a:noFill/>
                </a:ln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กับองค์การ </a:t>
            </a:r>
            <a:r>
              <a:rPr lang="en-US" sz="4800" dirty="0">
                <a:ln>
                  <a:noFill/>
                </a:ln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(Organization</a:t>
            </a:r>
            <a:r>
              <a:rPr lang="en-US" sz="4800" dirty="0" smtClean="0">
                <a:ln>
                  <a:noFill/>
                </a:ln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sz="5400" dirty="0">
              <a:ln>
                <a:noFill/>
              </a:ln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741" y="3999053"/>
            <a:ext cx="2618222" cy="2618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771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503" y="1143000"/>
            <a:ext cx="8508380" cy="557003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2.1 ผู้นำที่มุ่ง</a:t>
            </a:r>
            <a:r>
              <a:rPr lang="th-TH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ความสำเร็จ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803275" indent="-446088">
              <a:spcBef>
                <a:spcPts val="0"/>
              </a:spcBef>
              <a:buNone/>
            </a:pPr>
            <a:r>
              <a:rPr lang="th-TH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1) มีเป้าหมายที่จะต้องบรรลุชัดเจน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803275" indent="-446088">
              <a:spcBef>
                <a:spcPts val="0"/>
              </a:spcBef>
              <a:buNone/>
            </a:pPr>
            <a:r>
              <a:rPr lang="th-TH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2) มีความมุ่งมั่นที่จะทำให้บรรลุเป้าหมาย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803275" indent="-446088">
              <a:spcBef>
                <a:spcPts val="0"/>
              </a:spcBef>
              <a:buNone/>
            </a:pPr>
            <a:r>
              <a:rPr lang="th-TH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3) มีกลยุทธ์ในการขับเคลื่อนให้บรรลุเป้าหมายชัดเจน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803275" indent="-446088">
              <a:spcBef>
                <a:spcPts val="0"/>
              </a:spcBef>
              <a:buNone/>
            </a:pPr>
            <a:r>
              <a:rPr lang="th-TH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4) มุ่งความสำเร็จมากกว่าความสัมพันธ์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803275" indent="-446088">
              <a:spcBef>
                <a:spcPts val="0"/>
              </a:spcBef>
              <a:buNone/>
            </a:pPr>
            <a:r>
              <a:rPr lang="th-TH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5) กำกับติดตามความก้าวหน้าของงานอย่างใกล้ชิด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803275" indent="-446088">
              <a:spcBef>
                <a:spcPts val="0"/>
              </a:spcBef>
              <a:buNone/>
            </a:pPr>
            <a:r>
              <a:rPr lang="th-TH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6) แก้ไขปัญหาอุปสรรคที่ขัดขวางความสำเร็จทันทีที่</a:t>
            </a:r>
            <a:r>
              <a:rPr lang="th-TH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พบ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ชื่อเรื่อง 1"/>
          <p:cNvSpPr>
            <a:spLocks noGrp="1"/>
          </p:cNvSpPr>
          <p:nvPr>
            <p:ph type="title"/>
          </p:nvPr>
        </p:nvSpPr>
        <p:spPr>
          <a:xfrm>
            <a:off x="479502" y="281490"/>
            <a:ext cx="8604113" cy="879474"/>
          </a:xfrm>
          <a:solidFill>
            <a:srgbClr val="E6FFCD">
              <a:alpha val="46000"/>
            </a:srgbClr>
          </a:solidFill>
        </p:spPr>
        <p:txBody>
          <a:bodyPr anchor="t">
            <a:noAutofit/>
          </a:bodyPr>
          <a:lstStyle/>
          <a:p>
            <a:r>
              <a:rPr lang="th-TH" sz="540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540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คุณสมบัติผู้นำ</a:t>
            </a:r>
            <a:endParaRPr lang="th-TH" sz="5400" dirty="0">
              <a:ln>
                <a:noFill/>
              </a:ln>
              <a:solidFill>
                <a:schemeClr val="accent6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84468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79503" y="1143000"/>
            <a:ext cx="8508380" cy="55700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2.1 ผู้นำที่มุ่ง</a:t>
            </a:r>
            <a:r>
              <a:rPr lang="th-TH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ความสำเร็จ </a:t>
            </a:r>
            <a:r>
              <a:rPr lang="th-TH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(ต่อ)</a:t>
            </a:r>
            <a:endParaRPr lang="en-US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892175" indent="-446088">
              <a:buNone/>
            </a:pPr>
            <a:r>
              <a:rPr lang="th-TH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7</a:t>
            </a:r>
            <a:r>
              <a:rPr lang="th-TH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) หมั่นสรุปบทเรียนว่ากลยุทธ์ใดใช้ไม่ได้ผลเพื่อหลีกเลี่ยงไม่นำมาใช้อีก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892175" indent="-446088">
              <a:buNone/>
            </a:pPr>
            <a:r>
              <a:rPr lang="th-TH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8) ชื่นชมและยกย่องคนที่ทำงานสำเร็จเสมอ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892175" indent="-446088">
              <a:buNone/>
            </a:pPr>
            <a:r>
              <a:rPr lang="th-TH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9) สรุปผลงานให้ชัดเจนว่าสิ่งใดสำเร็จและสิ่งใดไม่สำเร็จ เพื่อแจ้งให้ทีมงานทราบทั่วกัน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892175" indent="-446088">
              <a:buNone/>
            </a:pPr>
            <a:r>
              <a:rPr lang="th-TH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10) </a:t>
            </a:r>
            <a:r>
              <a:rPr lang="th-TH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ไม่ย่อท้อต่อความผิดพลาดและล้มเหลวที่อาจเกิดขึ้น แต่ต้องจดจำไว้เป็นบทเรียน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ชื่อเรื่อง 1"/>
          <p:cNvSpPr>
            <a:spLocks noGrp="1"/>
          </p:cNvSpPr>
          <p:nvPr>
            <p:ph type="title"/>
          </p:nvPr>
        </p:nvSpPr>
        <p:spPr>
          <a:xfrm>
            <a:off x="479502" y="281490"/>
            <a:ext cx="8604113" cy="879474"/>
          </a:xfrm>
          <a:solidFill>
            <a:srgbClr val="E6FFCD">
              <a:alpha val="46000"/>
            </a:srgbClr>
          </a:solidFill>
        </p:spPr>
        <p:txBody>
          <a:bodyPr anchor="t">
            <a:noAutofit/>
          </a:bodyPr>
          <a:lstStyle/>
          <a:p>
            <a:r>
              <a:rPr lang="th-TH" sz="540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540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คุณสมบัติผู้นำ</a:t>
            </a:r>
            <a:endParaRPr lang="th-TH" sz="5400" dirty="0">
              <a:ln>
                <a:noFill/>
              </a:ln>
              <a:solidFill>
                <a:schemeClr val="accent6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19438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9502" y="1197198"/>
            <a:ext cx="8556431" cy="5215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th-TH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2.2 ผู้นำที่มุ่งความสัมพันธ์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714375" indent="-446088">
              <a:lnSpc>
                <a:spcPts val="4900"/>
              </a:lnSpc>
            </a:pPr>
            <a:r>
              <a:rPr lang="th-TH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1) การกำหนดเป้าหมายขององค์การไม่ท้าทาย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714375" indent="-446088">
              <a:lnSpc>
                <a:spcPts val="4900"/>
              </a:lnSpc>
            </a:pPr>
            <a:r>
              <a:rPr lang="th-TH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2) ไม่ให้ความสำคัญต่อการบรรลุเป้าหมาย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714375" indent="-446088">
              <a:lnSpc>
                <a:spcPts val="4900"/>
              </a:lnSpc>
            </a:pPr>
            <a:r>
              <a:rPr lang="th-TH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3) มุ่งสร้างความสัมพันธ์ให้เป็นที่พอใจของผู้ร่วมงานเป็นหลัก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714375" indent="-446088">
              <a:lnSpc>
                <a:spcPts val="4900"/>
              </a:lnSpc>
            </a:pPr>
            <a:r>
              <a:rPr lang="th-TH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4) หลีกเลี่ยงการใช้มาตรการใดๆ ที่จะทำให้สมาชิกในหน่วยงานไม่พอใจ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714375" indent="-446088">
              <a:lnSpc>
                <a:spcPts val="4900"/>
              </a:lnSpc>
            </a:pPr>
            <a:r>
              <a:rPr lang="th-TH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5) ให้ความสำคัญกับงานพิธีกรรมสูงเป็น</a:t>
            </a:r>
            <a:r>
              <a:rPr lang="th-TH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พิเศษ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9" name="ชื่อเรื่อง 1"/>
          <p:cNvSpPr>
            <a:spLocks noGrp="1"/>
          </p:cNvSpPr>
          <p:nvPr>
            <p:ph type="title"/>
          </p:nvPr>
        </p:nvSpPr>
        <p:spPr>
          <a:xfrm>
            <a:off x="479502" y="281490"/>
            <a:ext cx="8604113" cy="879474"/>
          </a:xfrm>
          <a:solidFill>
            <a:srgbClr val="E6FFCD">
              <a:alpha val="46000"/>
            </a:srgbClr>
          </a:solidFill>
        </p:spPr>
        <p:txBody>
          <a:bodyPr anchor="t">
            <a:noAutofit/>
          </a:bodyPr>
          <a:lstStyle/>
          <a:p>
            <a:r>
              <a:rPr lang="th-TH" sz="540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540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คุณสมบัติผู้นำ</a:t>
            </a:r>
            <a:endParaRPr lang="th-TH" sz="5400" dirty="0">
              <a:ln>
                <a:noFill/>
              </a:ln>
              <a:solidFill>
                <a:schemeClr val="accent6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68273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0293" y="1230651"/>
            <a:ext cx="8693321" cy="5119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900"/>
              </a:lnSpc>
            </a:pPr>
            <a:r>
              <a:rPr lang="th-TH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2.2 ผู้นำที่มุ่ง</a:t>
            </a:r>
            <a:r>
              <a:rPr lang="th-TH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ความสัมพันธ์  </a:t>
            </a:r>
            <a:r>
              <a:rPr lang="th-TH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(ต่อ</a:t>
            </a:r>
            <a:r>
              <a:rPr lang="th-TH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714375" indent="-446088">
              <a:lnSpc>
                <a:spcPts val="4900"/>
              </a:lnSpc>
            </a:pPr>
            <a:r>
              <a:rPr lang="th-TH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6</a:t>
            </a:r>
            <a:r>
              <a:rPr lang="th-TH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) ไม่ให้ความสำคัญกับการกำกับติดตามงานอย่างใกล้ชิด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714375" indent="-446088">
              <a:lnSpc>
                <a:spcPts val="4900"/>
              </a:lnSpc>
            </a:pPr>
            <a:r>
              <a:rPr lang="th-TH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7) ไม่ให้ความสำคัญกับการประเมินผลงาน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714375" indent="-446088">
              <a:lnSpc>
                <a:spcPts val="4900"/>
              </a:lnSpc>
            </a:pPr>
            <a:r>
              <a:rPr lang="th-TH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8) มุ่งเน้นระบบอุปถัมภ์เป็นค่านิยมสำคัญในการทำงาน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714375" indent="-446088">
              <a:lnSpc>
                <a:spcPts val="4900"/>
              </a:lnSpc>
            </a:pPr>
            <a:r>
              <a:rPr lang="th-TH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9) ส่งเสริมคนใกล้ชิดด้วยความพอใจส่วนตัวมากกว่าการพิจารณาความสำเร็จของงาน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714375" indent="-446088">
              <a:lnSpc>
                <a:spcPts val="4900"/>
              </a:lnSpc>
            </a:pPr>
            <a:r>
              <a:rPr lang="th-TH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10) มุ่งเน้นความมั่นคงในตำแหน่งงานของตนสูงสุด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479502" y="281490"/>
            <a:ext cx="8604113" cy="879474"/>
          </a:xfrm>
          <a:solidFill>
            <a:srgbClr val="E6FFCD">
              <a:alpha val="46000"/>
            </a:srgbClr>
          </a:solidFill>
        </p:spPr>
        <p:txBody>
          <a:bodyPr anchor="t">
            <a:noAutofit/>
          </a:bodyPr>
          <a:lstStyle/>
          <a:p>
            <a:r>
              <a:rPr lang="th-TH" sz="540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540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คุณสมบัติผู้นำ</a:t>
            </a:r>
            <a:endParaRPr lang="th-TH" sz="5400" dirty="0">
              <a:ln>
                <a:noFill/>
              </a:ln>
              <a:solidFill>
                <a:schemeClr val="accent6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88488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502" y="1248937"/>
            <a:ext cx="8508380" cy="54529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4800" b="1" dirty="0">
                <a:solidFill>
                  <a:srgbClr val="6C3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3.1 การเปลี่ยนแปลงที่เกิดจากปัจจัยภายนอก</a:t>
            </a:r>
            <a:endParaRPr lang="en-US" sz="4800" b="1" dirty="0">
              <a:solidFill>
                <a:srgbClr val="6C320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57188" indent="0">
              <a:buNone/>
            </a:pPr>
            <a:r>
              <a:rPr lang="th-TH" sz="4800" b="1" dirty="0">
                <a:solidFill>
                  <a:srgbClr val="6C3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1) อยู่นอกเหนือการควบคุมของผู้นำ</a:t>
            </a:r>
            <a:endParaRPr lang="en-US" sz="4800" b="1" dirty="0">
              <a:solidFill>
                <a:srgbClr val="6C320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57188" indent="0">
              <a:buNone/>
            </a:pPr>
            <a:r>
              <a:rPr lang="th-TH" sz="4800" b="1" dirty="0">
                <a:solidFill>
                  <a:srgbClr val="6C3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2) มีความไม่แน่นอนว่าจะเกิดขึ้นเมื่อไหร่</a:t>
            </a:r>
            <a:endParaRPr lang="en-US" sz="4800" b="1" dirty="0">
              <a:solidFill>
                <a:srgbClr val="6C320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57188" indent="0">
              <a:buNone/>
            </a:pPr>
            <a:r>
              <a:rPr lang="th-TH" sz="4800" b="1" dirty="0">
                <a:solidFill>
                  <a:srgbClr val="6C3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3) ผลกระทบของการเปลี่ยนแปลงไม่เท่ากัน</a:t>
            </a:r>
            <a:endParaRPr lang="en-US" sz="4800" b="1" dirty="0">
              <a:solidFill>
                <a:srgbClr val="6C320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57188" indent="0">
              <a:buNone/>
            </a:pPr>
            <a:endParaRPr lang="en-US" sz="4800" b="1" dirty="0">
              <a:solidFill>
                <a:srgbClr val="6C320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479502" y="281490"/>
            <a:ext cx="8604113" cy="879474"/>
          </a:xfrm>
          <a:solidFill>
            <a:srgbClr val="FFCCFF">
              <a:alpha val="45882"/>
            </a:srgbClr>
          </a:solidFill>
        </p:spPr>
        <p:txBody>
          <a:bodyPr anchor="t">
            <a:noAutofit/>
          </a:bodyPr>
          <a:lstStyle/>
          <a:p>
            <a:r>
              <a:rPr lang="th-TH" sz="540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ผู้นำกับการเปลี่ยนแปลง</a:t>
            </a:r>
            <a:endParaRPr lang="th-TH" sz="5400" dirty="0">
              <a:ln>
                <a:noFill/>
              </a:ln>
              <a:solidFill>
                <a:schemeClr val="bg2">
                  <a:lumMod val="1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28538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9502" y="1054980"/>
            <a:ext cx="8519532" cy="5888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th-TH" sz="4400" b="1" dirty="0">
                <a:solidFill>
                  <a:srgbClr val="6C3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3.2 การเปลี่ยนแปลงที่เกิดจากปัจจัยภายในองค์การ</a:t>
            </a:r>
            <a:endParaRPr lang="en-US" sz="4400" b="1" dirty="0">
              <a:solidFill>
                <a:srgbClr val="6C320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714375" indent="-446088">
              <a:lnSpc>
                <a:spcPct val="107000"/>
              </a:lnSpc>
            </a:pPr>
            <a:r>
              <a:rPr lang="th-TH" sz="4400" b="1" dirty="0">
                <a:solidFill>
                  <a:srgbClr val="6C3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1) ผู้นำต้องควบคุมปัจจัยของการเปลี่ยนแปลงภายในองค์การให้ได้ทั้งหมด</a:t>
            </a:r>
            <a:endParaRPr lang="en-US" sz="4400" b="1" dirty="0">
              <a:solidFill>
                <a:srgbClr val="6C320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714375" indent="-446088">
              <a:lnSpc>
                <a:spcPct val="107000"/>
              </a:lnSpc>
            </a:pPr>
            <a:r>
              <a:rPr lang="th-TH" sz="4400" b="1" dirty="0">
                <a:solidFill>
                  <a:srgbClr val="6C3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2) ผู้นำต้องเป็นผู้กำหนดทิศทางการเปลี่ยนแปลง</a:t>
            </a:r>
            <a:endParaRPr lang="en-US" sz="4400" b="1" dirty="0">
              <a:solidFill>
                <a:srgbClr val="6C320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714375" indent="-446088">
              <a:lnSpc>
                <a:spcPct val="107000"/>
              </a:lnSpc>
            </a:pPr>
            <a:r>
              <a:rPr lang="th-TH" sz="4400" b="1" dirty="0">
                <a:solidFill>
                  <a:srgbClr val="6C3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3) ผู้นำต้องเป็นผู้กำหนดอัตราเร่งของการเปลี่ยนแปลง</a:t>
            </a:r>
            <a:endParaRPr lang="en-US" sz="4400" b="1" dirty="0">
              <a:solidFill>
                <a:srgbClr val="6C320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714375" indent="-446088">
              <a:lnSpc>
                <a:spcPct val="107000"/>
              </a:lnSpc>
            </a:pPr>
            <a:r>
              <a:rPr lang="th-TH" sz="4400" b="1" dirty="0">
                <a:solidFill>
                  <a:srgbClr val="6C3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4) ผู้นำต้องเป็นผู้กำหนดกลยุทธ์การเปลี่ยนแปลง</a:t>
            </a:r>
            <a:endParaRPr lang="en-US" sz="4400" b="1" dirty="0">
              <a:solidFill>
                <a:srgbClr val="6C320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714375" indent="-446088">
              <a:lnSpc>
                <a:spcPct val="107000"/>
              </a:lnSpc>
            </a:pPr>
            <a:r>
              <a:rPr lang="th-TH" sz="4400" b="1" dirty="0">
                <a:solidFill>
                  <a:srgbClr val="6C3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5) ผู้นำต้องเป็นผู้ขับเคลื่อนการ</a:t>
            </a:r>
            <a:r>
              <a:rPr lang="th-TH" sz="4400" b="1" dirty="0" smtClean="0">
                <a:solidFill>
                  <a:srgbClr val="6C3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เปลี่ยนแปลง</a:t>
            </a:r>
            <a:endParaRPr lang="en-US" sz="4400" b="1" dirty="0">
              <a:solidFill>
                <a:srgbClr val="6C320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7" name="ชื่อเรื่อง 1"/>
          <p:cNvSpPr>
            <a:spLocks noGrp="1"/>
          </p:cNvSpPr>
          <p:nvPr>
            <p:ph type="title"/>
          </p:nvPr>
        </p:nvSpPr>
        <p:spPr>
          <a:xfrm>
            <a:off x="479502" y="236886"/>
            <a:ext cx="8604113" cy="879474"/>
          </a:xfrm>
          <a:solidFill>
            <a:srgbClr val="FFCCFF">
              <a:alpha val="45882"/>
            </a:srgbClr>
          </a:solidFill>
        </p:spPr>
        <p:txBody>
          <a:bodyPr anchor="t">
            <a:noAutofit/>
          </a:bodyPr>
          <a:lstStyle/>
          <a:p>
            <a:r>
              <a:rPr lang="th-TH" sz="540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ผู้นำกับการเปลี่ยนแปลง</a:t>
            </a:r>
            <a:endParaRPr lang="th-TH" sz="5400" dirty="0">
              <a:ln>
                <a:noFill/>
              </a:ln>
              <a:solidFill>
                <a:schemeClr val="bg2">
                  <a:lumMod val="1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90489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</TotalTime>
  <Words>776</Words>
  <Application>Microsoft Office PowerPoint</Application>
  <PresentationFormat>On-screen Show (4:3)</PresentationFormat>
  <Paragraphs>86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DilleniaUPC</vt:lpstr>
      <vt:lpstr>TH SarabunPSK</vt:lpstr>
      <vt:lpstr>ธีมของ Office</vt:lpstr>
      <vt:lpstr>กลยุทธ์การแก้ไขปัญหา กรณี การประสานงานระหว่างหน่วยงาน</vt:lpstr>
      <vt:lpstr>1. ผู้นำ (Leader) กับองค์การ (Organization)</vt:lpstr>
      <vt:lpstr>1. ผู้นำ (Leader) กับองค์การ (Organization)</vt:lpstr>
      <vt:lpstr>2. คุณสมบัติผู้นำ</vt:lpstr>
      <vt:lpstr>2. คุณสมบัติผู้นำ</vt:lpstr>
      <vt:lpstr>2. คุณสมบัติผู้นำ</vt:lpstr>
      <vt:lpstr>2. คุณสมบัติผู้นำ</vt:lpstr>
      <vt:lpstr>3. ผู้นำกับการเปลี่ยนแปลง</vt:lpstr>
      <vt:lpstr>3. ผู้นำกับการเปลี่ยนแปลง</vt:lpstr>
      <vt:lpstr>3. ผู้นำกับการเปลี่ยนแปลง</vt:lpstr>
      <vt:lpstr>3. ผู้นำกับการเปลี่ยนแปลง</vt:lpstr>
      <vt:lpstr>4. การประสานความร่วมมือ (Cooperation)</vt:lpstr>
      <vt:lpstr>4. การประสานความร่วมมือ (Cooperation)</vt:lpstr>
      <vt:lpstr>4. การประสานความร่วมมือ (Cooperation)</vt:lpstr>
      <vt:lpstr>ขอขอบคุณ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Akarayut</dc:creator>
  <cp:lastModifiedBy>Admin</cp:lastModifiedBy>
  <cp:revision>14</cp:revision>
  <dcterms:created xsi:type="dcterms:W3CDTF">2015-03-24T08:39:41Z</dcterms:created>
  <dcterms:modified xsi:type="dcterms:W3CDTF">2021-07-27T09:18:24Z</dcterms:modified>
</cp:coreProperties>
</file>